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24"/>
  </p:notesMasterIdLst>
  <p:sldIdLst>
    <p:sldId id="540" r:id="rId2"/>
    <p:sldId id="582" r:id="rId3"/>
    <p:sldId id="556" r:id="rId4"/>
    <p:sldId id="594" r:id="rId5"/>
    <p:sldId id="580" r:id="rId6"/>
    <p:sldId id="563" r:id="rId7"/>
    <p:sldId id="584" r:id="rId8"/>
    <p:sldId id="585" r:id="rId9"/>
    <p:sldId id="598" r:id="rId10"/>
    <p:sldId id="586" r:id="rId11"/>
    <p:sldId id="601" r:id="rId12"/>
    <p:sldId id="587" r:id="rId13"/>
    <p:sldId id="600" r:id="rId14"/>
    <p:sldId id="590" r:id="rId15"/>
    <p:sldId id="591" r:id="rId16"/>
    <p:sldId id="592" r:id="rId17"/>
    <p:sldId id="593" r:id="rId18"/>
    <p:sldId id="604" r:id="rId19"/>
    <p:sldId id="596" r:id="rId20"/>
    <p:sldId id="597" r:id="rId21"/>
    <p:sldId id="602" r:id="rId22"/>
    <p:sldId id="60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37381F-F852-427D-8C7B-963F6E5E5FE5}">
          <p14:sldIdLst>
            <p14:sldId id="540"/>
            <p14:sldId id="582"/>
            <p14:sldId id="556"/>
            <p14:sldId id="594"/>
            <p14:sldId id="580"/>
            <p14:sldId id="563"/>
            <p14:sldId id="584"/>
            <p14:sldId id="585"/>
            <p14:sldId id="598"/>
            <p14:sldId id="586"/>
            <p14:sldId id="601"/>
            <p14:sldId id="587"/>
            <p14:sldId id="600"/>
            <p14:sldId id="590"/>
            <p14:sldId id="591"/>
            <p14:sldId id="592"/>
            <p14:sldId id="593"/>
          </p14:sldIdLst>
        </p14:section>
        <p14:section name="Buffer (don't show)" id="{C2C202E5-11DD-4EF2-8D32-5D1C5CA7C0CF}">
          <p14:sldIdLst>
            <p14:sldId id="604"/>
          </p14:sldIdLst>
        </p14:section>
        <p14:section name="Backup" id="{627B141E-E3E8-4244-87B2-FC039279DA5F}">
          <p14:sldIdLst>
            <p14:sldId id="596"/>
            <p14:sldId id="597"/>
            <p14:sldId id="602"/>
            <p14:sldId id="6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2AF"/>
    <a:srgbClr val="000066"/>
    <a:srgbClr val="FDFCC8"/>
    <a:srgbClr val="FF6600"/>
    <a:srgbClr val="E92E53"/>
    <a:srgbClr val="FF0000"/>
    <a:srgbClr val="FFCC00"/>
    <a:srgbClr val="E63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83" autoAdjust="0"/>
    <p:restoredTop sz="86127" autoAdjust="0"/>
  </p:normalViewPr>
  <p:slideViewPr>
    <p:cSldViewPr snapToGrid="0" snapToObjects="1">
      <p:cViewPr varScale="1">
        <p:scale>
          <a:sx n="99" d="100"/>
          <a:sy n="99" d="100"/>
        </p:scale>
        <p:origin x="1380" y="8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8346"/>
    </p:cViewPr>
  </p:sorterViewPr>
  <p:notesViewPr>
    <p:cSldViewPr snapToGrid="0" snapToObjects="1">
      <p:cViewPr varScale="1">
        <p:scale>
          <a:sx n="114" d="100"/>
          <a:sy n="114" d="100"/>
        </p:scale>
        <p:origin x="52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0F43-ED88-9B48-836B-6DEC6337B5C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Click to edit Master text styles</a:t>
            </a:r>
          </a:p>
          <a:p>
            <a:pPr lvl="1"/>
            <a:r>
              <a:rPr lang="he-IL"/>
              <a:t>Second level</a:t>
            </a:r>
          </a:p>
          <a:p>
            <a:pPr lvl="2"/>
            <a:r>
              <a:rPr lang="he-IL"/>
              <a:t>Third level</a:t>
            </a:r>
          </a:p>
          <a:p>
            <a:pPr lvl="3"/>
            <a:r>
              <a:rPr lang="he-IL"/>
              <a:t>Fourth level</a:t>
            </a:r>
          </a:p>
          <a:p>
            <a:pPr lvl="4"/>
            <a:r>
              <a:rPr lang="he-I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B4D4-0913-8344-AEAE-F95D45046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1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dashboard shows intrusions</a:t>
            </a:r>
          </a:p>
          <a:p>
            <a:r>
              <a:rPr lang="en-US" dirty="0" smtClean="0"/>
              <a:t>IDS shows intrusion characteristics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</a:t>
            </a:r>
            <a:r>
              <a:rPr lang="en-US" baseline="0" dirty="0" smtClean="0"/>
              <a:t> username of intruder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18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IDS sets</a:t>
            </a:r>
            <a:r>
              <a:rPr lang="en-GB" baseline="0" dirty="0" smtClean="0"/>
              <a:t> alarm metric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 smtClean="0"/>
              <a:t>alert triggered in monitoring system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57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monitoring rule through policy</a:t>
            </a:r>
          </a:p>
          <a:p>
            <a:r>
              <a:rPr lang="en-US" dirty="0" smtClean="0"/>
              <a:t>green </a:t>
            </a:r>
            <a:r>
              <a:rPr lang="en-US" dirty="0" smtClean="0">
                <a:sym typeface="Wingdings" panose="05000000000000000000" pitchFamily="2" charset="2"/>
              </a:rPr>
              <a:t> red = intrusion alarm, trigger </a:t>
            </a:r>
            <a:r>
              <a:rPr lang="en-US" dirty="0" err="1" smtClean="0">
                <a:sym typeface="Wingdings" panose="05000000000000000000" pitchFamily="2" charset="2"/>
              </a:rPr>
              <a:t>reconifg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18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 err="1" smtClean="0"/>
              <a:t>reconfig</a:t>
            </a:r>
            <a:r>
              <a:rPr lang="en-GB" dirty="0" smtClean="0"/>
              <a:t> through SP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then send data to quarantine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672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stops arriving in normal NS1</a:t>
            </a:r>
          </a:p>
          <a:p>
            <a:r>
              <a:rPr lang="en-US" dirty="0" smtClean="0"/>
              <a:t>starts arriving in quarantine NS1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isolated</a:t>
            </a:r>
            <a:r>
              <a:rPr lang="en-US" baseline="0" dirty="0" smtClean="0">
                <a:sym typeface="Wingdings" panose="05000000000000000000" pitchFamily="2" charset="2"/>
              </a:rPr>
              <a:t>  success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3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1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9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Realize</a:t>
            </a:r>
            <a:r>
              <a:rPr lang="en-GB" baseline="0" dirty="0" smtClean="0"/>
              <a:t> flexible, automated detection &amp; </a:t>
            </a:r>
            <a:r>
              <a:rPr lang="en-GB" baseline="0" dirty="0" err="1" smtClean="0"/>
              <a:t>reconfig</a:t>
            </a:r>
            <a:r>
              <a:rPr lang="en-GB" baseline="0" dirty="0" smtClean="0"/>
              <a:t> via 5GTANGO SP </a:t>
            </a:r>
            <a:r>
              <a:rPr lang="en-GB" baseline="0" dirty="0" smtClean="0">
                <a:sym typeface="Wingdings" panose="05000000000000000000" pitchFamily="2" charset="2"/>
              </a:rPr>
              <a:t> multiple advanced components play together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Start: NS2 (IDS, MDC) </a:t>
            </a:r>
            <a:r>
              <a:rPr lang="en-GB" baseline="0" dirty="0" smtClean="0">
                <a:sym typeface="Wingdings" panose="05000000000000000000" pitchFamily="2" charset="2"/>
              </a:rPr>
              <a:t> NS1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>
                <a:sym typeface="Wingdings" panose="05000000000000000000" pitchFamily="2" charset="2"/>
              </a:rPr>
              <a:t>Powerful  could also be used for more complex attacks/actions based on monitoring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711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Realize</a:t>
            </a:r>
            <a:r>
              <a:rPr lang="en-GB" baseline="0" dirty="0" smtClean="0"/>
              <a:t> flexible, automated detection &amp; </a:t>
            </a:r>
            <a:r>
              <a:rPr lang="en-GB" baseline="0" dirty="0" err="1" smtClean="0"/>
              <a:t>reconfig</a:t>
            </a:r>
            <a:r>
              <a:rPr lang="en-GB" baseline="0" dirty="0" smtClean="0"/>
              <a:t> via 5GTANGO SP </a:t>
            </a:r>
            <a:r>
              <a:rPr lang="en-GB" baseline="0" dirty="0" smtClean="0">
                <a:sym typeface="Wingdings" panose="05000000000000000000" pitchFamily="2" charset="2"/>
              </a:rPr>
              <a:t> multiple advanced components play together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Innovative features: Programmability &amp; flexibility of FSM/SSM, Run-time actions via policies</a:t>
            </a:r>
            <a:endParaRPr lang="en-GB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>
                <a:sym typeface="Wingdings" panose="05000000000000000000" pitchFamily="2" charset="2"/>
              </a:rPr>
              <a:t>Powerful  could also be used for more complex attacks/actions based on monitoring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772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55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ym typeface="Wingdings" panose="05000000000000000000" pitchFamily="2" charset="2"/>
              </a:rPr>
              <a:t>UC1: saw how easy it</a:t>
            </a:r>
            <a:r>
              <a:rPr lang="en-US" baseline="0" dirty="0" smtClean="0">
                <a:sym typeface="Wingdings" panose="05000000000000000000" pitchFamily="2" charset="2"/>
              </a:rPr>
              <a:t> is to setup new manufacturing machines, connect them, collect their data 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UC2: Machines are running &amp; data being collected  make sure it stays that way (stable)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Ex: Attacker wants to intrude (access/modify data)</a:t>
            </a: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87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Normal production: Machine </a:t>
            </a:r>
            <a:r>
              <a:rPr lang="en-US" dirty="0" smtClean="0">
                <a:sym typeface="Wingdings" panose="05000000000000000000" pitchFamily="2" charset="2"/>
              </a:rPr>
              <a:t> NS2  NS1  Cloud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Intrusion: Ensure no malicious data is sent to NS1 and cloud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But also don’t throw</a:t>
            </a:r>
            <a:r>
              <a:rPr lang="en-US" baseline="0" dirty="0" smtClean="0"/>
              <a:t> data away </a:t>
            </a:r>
            <a:r>
              <a:rPr lang="en-US" baseline="0" dirty="0" smtClean="0">
                <a:sym typeface="Wingdings" panose="05000000000000000000" pitchFamily="2" charset="2"/>
              </a:rPr>
              <a:t> analyze, debug, maybe merge later</a:t>
            </a:r>
            <a:br>
              <a:rPr lang="en-US" baseline="0" dirty="0" smtClean="0">
                <a:sym typeface="Wingdings" panose="05000000000000000000" pitchFamily="2" charset="2"/>
              </a:rPr>
            </a:br>
            <a:r>
              <a:rPr lang="en-US" baseline="0" dirty="0" smtClean="0">
                <a:sym typeface="Wingdings" panose="05000000000000000000" pitchFamily="2" charset="2"/>
              </a:rPr>
              <a:t> Quarantine NS1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8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>
                <a:sym typeface="Wingdings" panose="05000000000000000000" pitchFamily="2" charset="2"/>
              </a:rPr>
              <a:t> data isolated  threat contained  data still available for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37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Realize</a:t>
            </a:r>
            <a:r>
              <a:rPr lang="en-GB" baseline="0" dirty="0" smtClean="0"/>
              <a:t> flexible, automated detection &amp; </a:t>
            </a:r>
            <a:r>
              <a:rPr lang="en-GB" baseline="0" dirty="0" err="1" smtClean="0"/>
              <a:t>reconfig</a:t>
            </a:r>
            <a:r>
              <a:rPr lang="en-GB" baseline="0" dirty="0" smtClean="0"/>
              <a:t> via 5GTANGO SP </a:t>
            </a:r>
            <a:r>
              <a:rPr lang="en-GB" baseline="0" dirty="0" smtClean="0">
                <a:sym typeface="Wingdings" panose="05000000000000000000" pitchFamily="2" charset="2"/>
              </a:rPr>
              <a:t> multiple advanced components play together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Innovative features: Programmability &amp; flexibility of FSM/SSM, Run-time actions via policies</a:t>
            </a:r>
            <a:endParaRPr lang="en-GB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baseline="0" dirty="0" smtClean="0">
                <a:sym typeface="Wingdings" panose="05000000000000000000" pitchFamily="2" charset="2"/>
              </a:rPr>
              <a:t>Powerful  could also be used for more complex attacks/actions based on monitoring data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86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34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normal: data arrives in normal NS1</a:t>
            </a:r>
            <a:r>
              <a:rPr lang="en-US" baseline="0" dirty="0" smtClean="0"/>
              <a:t> (left)</a:t>
            </a:r>
          </a:p>
          <a:p>
            <a:r>
              <a:rPr lang="en-US" baseline="0" dirty="0" smtClean="0"/>
              <a:t>not quarantine (right)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7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attacker already in factory</a:t>
            </a:r>
            <a:r>
              <a:rPr lang="en-US" baseline="0" dirty="0" smtClean="0"/>
              <a:t> network and IP of NS2</a:t>
            </a:r>
          </a:p>
          <a:p>
            <a:r>
              <a:rPr lang="en-US" baseline="0" dirty="0" smtClean="0"/>
              <a:t>open ports </a:t>
            </a:r>
            <a:r>
              <a:rPr lang="en-US" baseline="0" dirty="0" smtClean="0">
                <a:sym typeface="Wingdings" panose="05000000000000000000" pitchFamily="2" charset="2"/>
              </a:rPr>
              <a:t> Samba  connect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41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smtClean="0"/>
              <a:t>intrusion</a:t>
            </a:r>
            <a:r>
              <a:rPr lang="en-GB" baseline="0" dirty="0" smtClean="0"/>
              <a:t> </a:t>
            </a:r>
            <a:r>
              <a:rPr lang="en-GB" baseline="0" dirty="0" smtClean="0">
                <a:sym typeface="Wingdings" panose="05000000000000000000" pitchFamily="2" charset="2"/>
              </a:rPr>
              <a:t> detected by IDS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71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6667" y="3723700"/>
            <a:ext cx="3802620" cy="50405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77" y="13671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0165" y="-1889354"/>
            <a:ext cx="4913523" cy="651308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951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201271"/>
            <a:ext cx="10515600" cy="497569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levelx</a:t>
            </a:r>
            <a:endParaRPr lang="en-US" dirty="0"/>
          </a:p>
          <a:p>
            <a:pPr lvl="2"/>
            <a:r>
              <a:rPr lang="en-US" dirty="0"/>
              <a:t>Third </a:t>
            </a:r>
            <a:r>
              <a:rPr lang="en-US" dirty="0" err="1"/>
              <a:t>levelx</a:t>
            </a:r>
            <a:endParaRPr lang="en-US" dirty="0"/>
          </a:p>
          <a:p>
            <a:pPr lvl="3"/>
            <a:r>
              <a:rPr lang="en-US" dirty="0"/>
              <a:t>Fourth </a:t>
            </a:r>
            <a:r>
              <a:rPr lang="en-US" dirty="0" err="1"/>
              <a:t>levelx</a:t>
            </a:r>
            <a:endParaRPr lang="en-US" dirty="0"/>
          </a:p>
          <a:p>
            <a:pPr lvl="4"/>
            <a:r>
              <a:rPr lang="en-US" dirty="0"/>
              <a:t>Fifth </a:t>
            </a:r>
            <a:r>
              <a:rPr lang="en-US" dirty="0" err="1"/>
              <a:t>levelx</a:t>
            </a:r>
            <a:endParaRPr lang="en-US" dirty="0"/>
          </a:p>
        </p:txBody>
      </p:sp>
      <p:sp>
        <p:nvSpPr>
          <p:cNvPr id="8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WP7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5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0867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53388"/>
            <a:ext cx="5157787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229476"/>
            <a:ext cx="5183188" cy="8031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0"/>
          </p:nvPr>
        </p:nvSpPr>
        <p:spPr>
          <a:xfrm>
            <a:off x="6170612" y="2053388"/>
            <a:ext cx="5183188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WP7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9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877" y="15195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7765" y="-1736954"/>
            <a:ext cx="4913523" cy="651308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2592" y="3857179"/>
            <a:ext cx="4249647" cy="56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6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01271"/>
            <a:ext cx="10515600" cy="497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WP7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6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icons8.com/icons/set/checkmar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4953000"/>
            <a:ext cx="12126790" cy="1318071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Smart Manufacturing Pilot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smtClean="0"/>
              <a:t>Use Case 2: Threat Detection &amp; Isolation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3219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3-intrusion-detec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Detection by IDS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1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5134" y="607494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(Quarantine)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5075" y="6074941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(Production)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 (MDC)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43006" y="2687045"/>
              <a:ext cx="1639451" cy="1026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54099" y="2680935"/>
              <a:ext cx="1830507" cy="1032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4527" y="6086780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(Production)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33903" y="2973322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24904" y="2762144"/>
            <a:ext cx="1163915" cy="830997"/>
            <a:chOff x="3059480" y="26068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150349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51615" y="26068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2766888"/>
            <a:ext cx="4346894" cy="2014581"/>
            <a:chOff x="937494" y="3150348"/>
            <a:chExt cx="4346894" cy="2014581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150348"/>
              <a:ext cx="4346894" cy="2014581"/>
            </a:xfrm>
            <a:prstGeom prst="bentConnector4">
              <a:avLst>
                <a:gd name="adj1" fmla="val -5259"/>
                <a:gd name="adj2" fmla="val 76579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1977151" y="4635051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0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4-aler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Alert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5134" y="607494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(Quarantine)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(Quarantine)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5075" y="6074941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(Production)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 (MDC)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43006" y="2687045"/>
              <a:ext cx="1639451" cy="1026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54099" y="2680935"/>
              <a:ext cx="1830507" cy="1032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33903" y="2973322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24904" y="2762144"/>
            <a:ext cx="1163915" cy="830997"/>
            <a:chOff x="3059480" y="26068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150349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51615" y="26068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2766888"/>
            <a:ext cx="4346894" cy="2014581"/>
            <a:chOff x="937494" y="3150348"/>
            <a:chExt cx="4346894" cy="2014581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150348"/>
              <a:ext cx="4346894" cy="2014581"/>
            </a:xfrm>
            <a:prstGeom prst="bentConnector4">
              <a:avLst>
                <a:gd name="adj1" fmla="val -5259"/>
                <a:gd name="adj2" fmla="val 76579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1977151" y="4635051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3135" y="5248213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</p:cNvCxnSpPr>
          <p:nvPr/>
        </p:nvCxnSpPr>
        <p:spPr>
          <a:xfrm flipV="1">
            <a:off x="3059480" y="5183149"/>
            <a:ext cx="1163915" cy="1"/>
          </a:xfrm>
          <a:prstGeom prst="straightConnector1">
            <a:avLst/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8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5-reconfig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7577.31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Intruded Machine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80387" y="1886993"/>
            <a:ext cx="6765222" cy="33033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Threat detected &amp; contained!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46" y="3896379"/>
            <a:ext cx="989887" cy="9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8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Factory staff notices anomaly </a:t>
            </a:r>
            <a:r>
              <a:rPr lang="en-US" dirty="0" smtClean="0">
                <a:sym typeface="Wingdings" panose="05000000000000000000" pitchFamily="2" charset="2"/>
              </a:rPr>
              <a:t> Trigger isolation through FMP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Later: Deisolation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Manual Isolation</a:t>
            </a:r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610800" y="2349725"/>
            <a:ext cx="10418687" cy="4212822"/>
            <a:chOff x="610800" y="2095958"/>
            <a:chExt cx="10702638" cy="44665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834788" y="3781397"/>
              <a:ext cx="2121986" cy="21629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120689" y="3781397"/>
              <a:ext cx="2121986" cy="21629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AA237F7-596B-8C48-A555-623CDDAB1784}"/>
                </a:ext>
              </a:extLst>
            </p:cNvPr>
            <p:cNvSpPr/>
            <p:nvPr/>
          </p:nvSpPr>
          <p:spPr>
            <a:xfrm>
              <a:off x="8143124" y="2366671"/>
              <a:ext cx="1553950" cy="711314"/>
            </a:xfrm>
            <a:prstGeom prst="rect">
              <a:avLst/>
            </a:prstGeom>
            <a:solidFill>
              <a:srgbClr val="E4780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FMP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409604-D6B2-1A4F-8530-013BEAC93414}"/>
                </a:ext>
              </a:extLst>
            </p:cNvPr>
            <p:cNvSpPr/>
            <p:nvPr/>
          </p:nvSpPr>
          <p:spPr>
            <a:xfrm>
              <a:off x="4417616" y="2358383"/>
              <a:ext cx="1553950" cy="711315"/>
            </a:xfrm>
            <a:prstGeom prst="rect">
              <a:avLst/>
            </a:prstGeom>
            <a:solidFill>
              <a:srgbClr val="E4780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SMP-CC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975181" y="4878347"/>
              <a:ext cx="1826135" cy="98688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255308" y="4878347"/>
              <a:ext cx="1844923" cy="9978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082131" y="4854184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475537" y="4854183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4" name="Smiley Face 13">
              <a:extLst>
                <a:ext uri="{FF2B5EF4-FFF2-40B4-BE49-F238E27FC236}">
                  <a16:creationId xmlns:a16="http://schemas.microsoft.com/office/drawing/2014/main" id="{62C7D56A-53FB-0F45-8FF4-A1D091A2F79B}"/>
                </a:ext>
              </a:extLst>
            </p:cNvPr>
            <p:cNvSpPr/>
            <p:nvPr/>
          </p:nvSpPr>
          <p:spPr>
            <a:xfrm>
              <a:off x="10519112" y="2349725"/>
              <a:ext cx="519610" cy="529287"/>
            </a:xfrm>
            <a:prstGeom prst="smileyFac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617729" y="3594321"/>
              <a:ext cx="10695709" cy="249184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F492BF-E896-9444-BA4B-D9625159E199}"/>
                </a:ext>
              </a:extLst>
            </p:cNvPr>
            <p:cNvSpPr/>
            <p:nvPr/>
          </p:nvSpPr>
          <p:spPr>
            <a:xfrm>
              <a:off x="610800" y="2147287"/>
              <a:ext cx="10695709" cy="10129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018A9A-A538-AA4C-BA71-10B098276BFC}"/>
                </a:ext>
              </a:extLst>
            </p:cNvPr>
            <p:cNvSpPr txBox="1"/>
            <p:nvPr/>
          </p:nvSpPr>
          <p:spPr>
            <a:xfrm>
              <a:off x="10519112" y="2858601"/>
              <a:ext cx="5179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Staff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102897D-1F84-9C4E-AB26-46637DFC217C}"/>
                </a:ext>
              </a:extLst>
            </p:cNvPr>
            <p:cNvGrpSpPr/>
            <p:nvPr/>
          </p:nvGrpSpPr>
          <p:grpSpPr>
            <a:xfrm>
              <a:off x="9686683" y="2095958"/>
              <a:ext cx="902967" cy="618545"/>
              <a:chOff x="9789389" y="372902"/>
              <a:chExt cx="902967" cy="618545"/>
            </a:xfrm>
          </p:grpSpPr>
          <p:cxnSp>
            <p:nvCxnSpPr>
              <p:cNvPr id="32" name="Straight Arrow Connector 49" descr="dsasaa">
                <a:extLst>
                  <a:ext uri="{FF2B5EF4-FFF2-40B4-BE49-F238E27FC236}">
                    <a16:creationId xmlns:a16="http://schemas.microsoft.com/office/drawing/2014/main" id="{4D95CE9A-2DBE-644E-AD7C-B5443E399D15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89389" y="991447"/>
                <a:ext cx="565829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6972D-1845-364B-BD27-43191C6312F4}"/>
                  </a:ext>
                </a:extLst>
              </p:cNvPr>
              <p:cNvSpPr txBox="1"/>
              <p:nvPr/>
            </p:nvSpPr>
            <p:spPr>
              <a:xfrm>
                <a:off x="9855268" y="372902"/>
                <a:ext cx="837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Manual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7FF74C5-2621-7747-8D82-9B65A715524F}"/>
                </a:ext>
              </a:extLst>
            </p:cNvPr>
            <p:cNvGrpSpPr/>
            <p:nvPr/>
          </p:nvGrpSpPr>
          <p:grpSpPr>
            <a:xfrm>
              <a:off x="5971567" y="2358382"/>
              <a:ext cx="2171557" cy="363946"/>
              <a:chOff x="5944657" y="2307410"/>
              <a:chExt cx="2171557" cy="363946"/>
            </a:xfrm>
          </p:grpSpPr>
          <p:cxnSp>
            <p:nvCxnSpPr>
              <p:cNvPr id="38" name="Straight Arrow Connector 49" descr="dsasaa">
                <a:extLst>
                  <a:ext uri="{FF2B5EF4-FFF2-40B4-BE49-F238E27FC236}">
                    <a16:creationId xmlns:a16="http://schemas.microsoft.com/office/drawing/2014/main" id="{062A8C6F-E319-CC47-9E11-DE1CA57C29ED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  <a:stCxn id="4" idx="1"/>
                <a:endCxn id="5" idx="3"/>
              </p:cNvCxnSpPr>
              <p:nvPr/>
            </p:nvCxnSpPr>
            <p:spPr>
              <a:xfrm flipH="1" flipV="1">
                <a:off x="5944657" y="2663067"/>
                <a:ext cx="2171557" cy="828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EE6B06-0B22-3443-95D4-7F54BE4244F0}"/>
                  </a:ext>
                </a:extLst>
              </p:cNvPr>
              <p:cNvSpPr txBox="1"/>
              <p:nvPr/>
            </p:nvSpPr>
            <p:spPr>
              <a:xfrm>
                <a:off x="6258837" y="2307410"/>
                <a:ext cx="14463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Trigger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C904A40-C63D-AF4B-B87A-9034D520410E}"/>
                </a:ext>
              </a:extLst>
            </p:cNvPr>
            <p:cNvGrpSpPr/>
            <p:nvPr/>
          </p:nvGrpSpPr>
          <p:grpSpPr>
            <a:xfrm>
              <a:off x="5176581" y="3069697"/>
              <a:ext cx="814517" cy="711700"/>
              <a:chOff x="5279287" y="1346641"/>
              <a:chExt cx="814517" cy="711700"/>
            </a:xfrm>
          </p:grpSpPr>
          <p:cxnSp>
            <p:nvCxnSpPr>
              <p:cNvPr id="41" name="Straight Arrow Connector 49" descr="dsasaa">
                <a:extLst>
                  <a:ext uri="{FF2B5EF4-FFF2-40B4-BE49-F238E27FC236}">
                    <a16:creationId xmlns:a16="http://schemas.microsoft.com/office/drawing/2014/main" id="{396D136D-CE87-2248-8F4A-36D59FFDADEE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  <a:stCxn id="5" idx="2"/>
                <a:endCxn id="9" idx="0"/>
              </p:cNvCxnSpPr>
              <p:nvPr/>
            </p:nvCxnSpPr>
            <p:spPr>
              <a:xfrm flipH="1">
                <a:off x="5284388" y="1346641"/>
                <a:ext cx="12910" cy="71170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CFF0B1-B2CE-A24B-A0C1-42FFDB602D75}"/>
                  </a:ext>
                </a:extLst>
              </p:cNvPr>
              <p:cNvSpPr txBox="1"/>
              <p:nvPr/>
            </p:nvSpPr>
            <p:spPr>
              <a:xfrm>
                <a:off x="5279287" y="1405476"/>
                <a:ext cx="814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BB5943-F8A0-EB4A-8C0F-806D31DC7CDE}"/>
                </a:ext>
              </a:extLst>
            </p:cNvPr>
            <p:cNvGrpSpPr/>
            <p:nvPr/>
          </p:nvGrpSpPr>
          <p:grpSpPr>
            <a:xfrm>
              <a:off x="2964599" y="4878349"/>
              <a:ext cx="1163914" cy="270826"/>
              <a:chOff x="2968945" y="3166725"/>
              <a:chExt cx="1163914" cy="830997"/>
            </a:xfrm>
          </p:grpSpPr>
          <p:cxnSp>
            <p:nvCxnSpPr>
              <p:cNvPr id="50" name="Straight Arrow Connector 49" descr="dsasaa">
                <a:extLst>
                  <a:ext uri="{FF2B5EF4-FFF2-40B4-BE49-F238E27FC236}">
                    <a16:creationId xmlns:a16="http://schemas.microsoft.com/office/drawing/2014/main" id="{63B357F9-9885-9343-8C7B-59FB663B9013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945" y="3211590"/>
                <a:ext cx="1163914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FC575B-28A1-F346-B815-A731DC0CF494}"/>
                  </a:ext>
                </a:extLst>
              </p:cNvPr>
              <p:cNvSpPr txBox="1"/>
              <p:nvPr/>
            </p:nvSpPr>
            <p:spPr>
              <a:xfrm>
                <a:off x="3217029" y="3166725"/>
                <a:ext cx="9158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Event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(MDC)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80CC919-96F1-1E4B-BB96-EEB566BB5D8F}"/>
                </a:ext>
              </a:extLst>
            </p:cNvPr>
            <p:cNvGrpSpPr/>
            <p:nvPr/>
          </p:nvGrpSpPr>
          <p:grpSpPr>
            <a:xfrm>
              <a:off x="1814506" y="5932804"/>
              <a:ext cx="814518" cy="629743"/>
              <a:chOff x="2113068" y="2916747"/>
              <a:chExt cx="814518" cy="871993"/>
            </a:xfrm>
          </p:grpSpPr>
          <p:cxnSp>
            <p:nvCxnSpPr>
              <p:cNvPr id="67" name="Straight Arrow Connector 49" descr="dsasaa">
                <a:extLst>
                  <a:ext uri="{FF2B5EF4-FFF2-40B4-BE49-F238E27FC236}">
                    <a16:creationId xmlns:a16="http://schemas.microsoft.com/office/drawing/2014/main" id="{7B1FE48D-3E20-7649-A5ED-455E753BFCCD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882" y="2916747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433983C-D4D1-6648-AD13-AA13378CCF4C}"/>
                  </a:ext>
                </a:extLst>
              </p:cNvPr>
              <p:cNvSpPr txBox="1"/>
              <p:nvPr/>
            </p:nvSpPr>
            <p:spPr>
              <a:xfrm>
                <a:off x="2113068" y="3127577"/>
                <a:ext cx="814518" cy="468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 smtClean="0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 smtClean="0">
                    <a:solidFill>
                      <a:srgbClr val="C00000"/>
                    </a:solidFill>
                  </a:rPr>
                  <a:t>.</a:t>
                </a:r>
                <a:endParaRPr lang="en-GB" sz="1600" b="1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Manual-shor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Manual (De-)Isolation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5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Real-time monitoring of production machines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Automatic intrusion detection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Automatic reconfiguration and machine isolation</a:t>
            </a:r>
          </a:p>
          <a:p>
            <a:pPr>
              <a:lnSpc>
                <a:spcPct val="150000"/>
              </a:lnSpc>
            </a:pPr>
            <a:r>
              <a:rPr lang="en-US" dirty="0"/>
              <a:t>Alternative: Manual isolation &amp; </a:t>
            </a:r>
            <a:r>
              <a:rPr lang="en-US" dirty="0" err="1" smtClean="0"/>
              <a:t>deisolation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Enabled by 5GTANGO service platform advanced features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ym typeface="Wingdings" panose="05000000000000000000" pitchFamily="2" charset="2"/>
              </a:rPr>
              <a:t> Uninterrupted &amp; secure production  Reduced risk &amp; costs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2: 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7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13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78759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FSM (MDC)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464662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SSM (NS2)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FLM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SLM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190669" y="6086782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(Production)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642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(Quarantine)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45381" y="3435955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B55111-DF33-1243-85F7-F3315BA1E412}"/>
              </a:ext>
            </a:extLst>
          </p:cNvPr>
          <p:cNvGrpSpPr/>
          <p:nvPr/>
        </p:nvGrpSpPr>
        <p:grpSpPr>
          <a:xfrm>
            <a:off x="4404706" y="2518000"/>
            <a:ext cx="814542" cy="871991"/>
            <a:chOff x="4404706" y="2901460"/>
            <a:chExt cx="814542" cy="871991"/>
          </a:xfrm>
        </p:grpSpPr>
        <p:cxnSp>
          <p:nvCxnSpPr>
            <p:cNvPr id="71" name="Straight Arrow Connector 49" descr="dsasaa">
              <a:extLst>
                <a:ext uri="{FF2B5EF4-FFF2-40B4-BE49-F238E27FC236}">
                  <a16:creationId xmlns:a16="http://schemas.microsoft.com/office/drawing/2014/main" id="{467F0434-65B4-C84C-9C5C-B3CB508BC9F4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9247" y="290146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0644308-A149-8742-ABE1-B542F93B0CC5}"/>
                </a:ext>
              </a:extLst>
            </p:cNvPr>
            <p:cNvSpPr txBox="1"/>
            <p:nvPr/>
          </p:nvSpPr>
          <p:spPr>
            <a:xfrm>
              <a:off x="4404706" y="3048557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A998A92-AEEC-4646-9A0C-73C813239C11}"/>
              </a:ext>
            </a:extLst>
          </p:cNvPr>
          <p:cNvGrpSpPr/>
          <p:nvPr/>
        </p:nvGrpSpPr>
        <p:grpSpPr>
          <a:xfrm>
            <a:off x="5407391" y="2529797"/>
            <a:ext cx="915830" cy="871993"/>
            <a:chOff x="5407391" y="2913257"/>
            <a:chExt cx="915830" cy="871993"/>
          </a:xfrm>
        </p:grpSpPr>
        <p:cxnSp>
          <p:nvCxnSpPr>
            <p:cNvPr id="72" name="Straight Arrow Connector 49" descr="dsasaa">
              <a:extLst>
                <a:ext uri="{FF2B5EF4-FFF2-40B4-BE49-F238E27FC236}">
                  <a16:creationId xmlns:a16="http://schemas.microsoft.com/office/drawing/2014/main" id="{838C4338-C197-EC46-AFEE-96A7621FF6E1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5415127" y="291325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E9D9E9D-8364-5D49-B0CC-41A6965DC853}"/>
                </a:ext>
              </a:extLst>
            </p:cNvPr>
            <p:cNvSpPr txBox="1"/>
            <p:nvPr/>
          </p:nvSpPr>
          <p:spPr>
            <a:xfrm>
              <a:off x="5407391" y="2934736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Result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59480" y="2783265"/>
            <a:ext cx="1163915" cy="830997"/>
            <a:chOff x="3059480" y="31667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993490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17029" y="31667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D88303-56AB-F24B-AEB0-3F60E94C52EA}"/>
              </a:ext>
            </a:extLst>
          </p:cNvPr>
          <p:cNvGrpSpPr/>
          <p:nvPr/>
        </p:nvGrpSpPr>
        <p:grpSpPr>
          <a:xfrm>
            <a:off x="1124431" y="2521490"/>
            <a:ext cx="814517" cy="871991"/>
            <a:chOff x="1124431" y="2904950"/>
            <a:chExt cx="814517" cy="871991"/>
          </a:xfrm>
        </p:grpSpPr>
        <p:cxnSp>
          <p:nvCxnSpPr>
            <p:cNvPr id="73" name="Straight Arrow Connector 49" descr="dsasaa">
              <a:extLst>
                <a:ext uri="{FF2B5EF4-FFF2-40B4-BE49-F238E27FC236}">
                  <a16:creationId xmlns:a16="http://schemas.microsoft.com/office/drawing/2014/main" id="{F7848A9F-4799-124C-B9B7-F000C508DBC0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7589" y="290495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461CB6F-2865-124B-BC52-7B742ADF9D9B}"/>
                </a:ext>
              </a:extLst>
            </p:cNvPr>
            <p:cNvSpPr txBox="1"/>
            <p:nvPr/>
          </p:nvSpPr>
          <p:spPr>
            <a:xfrm>
              <a:off x="1124431" y="3077986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80CC919-96F1-1E4B-BB96-EEB566BB5D8F}"/>
              </a:ext>
            </a:extLst>
          </p:cNvPr>
          <p:cNvGrpSpPr/>
          <p:nvPr/>
        </p:nvGrpSpPr>
        <p:grpSpPr>
          <a:xfrm>
            <a:off x="2093445" y="2533287"/>
            <a:ext cx="814517" cy="871993"/>
            <a:chOff x="2093445" y="2916747"/>
            <a:chExt cx="814517" cy="871993"/>
          </a:xfrm>
        </p:grpSpPr>
        <p:cxnSp>
          <p:nvCxnSpPr>
            <p:cNvPr id="74" name="Straight Arrow Connector 49" descr="dsasaa">
              <a:extLst>
                <a:ext uri="{FF2B5EF4-FFF2-40B4-BE49-F238E27FC236}">
                  <a16:creationId xmlns:a16="http://schemas.microsoft.com/office/drawing/2014/main" id="{7B1FE48D-3E20-7649-A5ED-455E753BFCCD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2093469" y="291674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33983C-D4D1-6648-AD13-AA13378CCF4C}"/>
                </a:ext>
              </a:extLst>
            </p:cNvPr>
            <p:cNvSpPr txBox="1"/>
            <p:nvPr/>
          </p:nvSpPr>
          <p:spPr>
            <a:xfrm>
              <a:off x="2093445" y="2922016"/>
              <a:ext cx="8145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Task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3610030"/>
            <a:ext cx="4346894" cy="1171440"/>
            <a:chOff x="937494" y="3993490"/>
            <a:chExt cx="4346894" cy="1171440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993490"/>
              <a:ext cx="4346894" cy="1171440"/>
            </a:xfrm>
            <a:prstGeom prst="bentConnector4">
              <a:avLst>
                <a:gd name="adj1" fmla="val -8871"/>
                <a:gd name="adj2" fmla="val 7470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2013516" y="4547465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3135" y="5248213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tx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9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Situation: Machines running &amp; collecting 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Goals of use case 2:</a:t>
            </a:r>
          </a:p>
          <a:p>
            <a:pPr lvl="1"/>
            <a:r>
              <a:rPr lang="en-US" dirty="0" smtClean="0"/>
              <a:t>Monitor machines in production</a:t>
            </a:r>
          </a:p>
          <a:p>
            <a:pPr lvl="1"/>
            <a:r>
              <a:rPr lang="en-US" dirty="0" smtClean="0"/>
              <a:t>Automatically detect problems </a:t>
            </a:r>
            <a:r>
              <a:rPr lang="en-US" dirty="0" smtClean="0">
                <a:sym typeface="Wingdings" panose="05000000000000000000" pitchFamily="2" charset="2"/>
              </a:rPr>
              <a:t> Here: Detect intrusion</a:t>
            </a:r>
            <a:endParaRPr lang="en-US" dirty="0" smtClean="0"/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Automatically resolve problems  Here: Isolate intruded machine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Challenges: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Real-time monitoring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Cloud-native intrusion detection system (IDS)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Flexible reconfiguration of services and CNFs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Automation of threat detection &amp; isolation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2: Threat Detection &amp; Isolation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6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5134" y="607494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(Quarantine)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(Quarantine)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5075" y="6074941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(Production)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 (MDC)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43006" y="2687045"/>
              <a:ext cx="1639451" cy="1026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54099" y="2680935"/>
              <a:ext cx="1830507" cy="1032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4527" y="6086780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(Production)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33903" y="2973322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24904" y="2762144"/>
            <a:ext cx="1163915" cy="830997"/>
            <a:chOff x="3059480" y="26068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150349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51615" y="26068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2766888"/>
            <a:ext cx="4346894" cy="2014581"/>
            <a:chOff x="937494" y="3150348"/>
            <a:chExt cx="4346894" cy="2014581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150348"/>
              <a:ext cx="4346894" cy="2014581"/>
            </a:xfrm>
            <a:prstGeom prst="bentConnector4">
              <a:avLst>
                <a:gd name="adj1" fmla="val -5259"/>
                <a:gd name="adj2" fmla="val 76579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1977151" y="4635051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3135" y="5248213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20</a:t>
            </a:fld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</p:cNvCxnSpPr>
          <p:nvPr/>
        </p:nvCxnSpPr>
        <p:spPr>
          <a:xfrm flipV="1">
            <a:off x="3059480" y="5183149"/>
            <a:ext cx="1163915" cy="1"/>
          </a:xfrm>
          <a:prstGeom prst="straightConnector1">
            <a:avLst/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59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Factory staff notices anomaly </a:t>
            </a:r>
            <a:r>
              <a:rPr lang="en-US" dirty="0" smtClean="0">
                <a:sym typeface="Wingdings" panose="05000000000000000000" pitchFamily="2" charset="2"/>
              </a:rPr>
              <a:t> Trigger isolation through FMP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Later: Deisolation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Manual Isolation</a:t>
            </a:r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610800" y="2349725"/>
            <a:ext cx="10418687" cy="4212822"/>
            <a:chOff x="610800" y="2095958"/>
            <a:chExt cx="10702638" cy="44665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AA237F7-596B-8C48-A555-623CDDAB1784}"/>
                </a:ext>
              </a:extLst>
            </p:cNvPr>
            <p:cNvSpPr/>
            <p:nvPr/>
          </p:nvSpPr>
          <p:spPr>
            <a:xfrm>
              <a:off x="8143124" y="2366671"/>
              <a:ext cx="1553950" cy="711314"/>
            </a:xfrm>
            <a:prstGeom prst="rect">
              <a:avLst/>
            </a:prstGeom>
            <a:solidFill>
              <a:srgbClr val="E4780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FMP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409604-D6B2-1A4F-8530-013BEAC93414}"/>
                </a:ext>
              </a:extLst>
            </p:cNvPr>
            <p:cNvSpPr/>
            <p:nvPr/>
          </p:nvSpPr>
          <p:spPr>
            <a:xfrm>
              <a:off x="4404706" y="2366671"/>
              <a:ext cx="1553950" cy="711315"/>
            </a:xfrm>
            <a:prstGeom prst="rect">
              <a:avLst/>
            </a:prstGeom>
            <a:solidFill>
              <a:srgbClr val="E4780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SMP-CC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076053" y="3949978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FSM (MDC)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61956" y="3949978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SSM (NS2)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834788" y="5488791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FLM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120689" y="5488791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SLM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082131" y="4854184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475537" y="4854183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4" name="Smiley Face 13">
              <a:extLst>
                <a:ext uri="{FF2B5EF4-FFF2-40B4-BE49-F238E27FC236}">
                  <a16:creationId xmlns:a16="http://schemas.microsoft.com/office/drawing/2014/main" id="{62C7D56A-53FB-0F45-8FF4-A1D091A2F79B}"/>
                </a:ext>
              </a:extLst>
            </p:cNvPr>
            <p:cNvSpPr/>
            <p:nvPr/>
          </p:nvSpPr>
          <p:spPr>
            <a:xfrm>
              <a:off x="10519112" y="2349725"/>
              <a:ext cx="519610" cy="529287"/>
            </a:xfrm>
            <a:prstGeom prst="smileyFac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617729" y="3594321"/>
              <a:ext cx="10695709" cy="249184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F492BF-E896-9444-BA4B-D9625159E199}"/>
                </a:ext>
              </a:extLst>
            </p:cNvPr>
            <p:cNvSpPr/>
            <p:nvPr/>
          </p:nvSpPr>
          <p:spPr>
            <a:xfrm>
              <a:off x="610800" y="2147287"/>
              <a:ext cx="10695709" cy="10129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018A9A-A538-AA4C-BA71-10B098276BFC}"/>
                </a:ext>
              </a:extLst>
            </p:cNvPr>
            <p:cNvSpPr txBox="1"/>
            <p:nvPr/>
          </p:nvSpPr>
          <p:spPr>
            <a:xfrm>
              <a:off x="10519112" y="2858601"/>
              <a:ext cx="5179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Staff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102897D-1F84-9C4E-AB26-46637DFC217C}"/>
                </a:ext>
              </a:extLst>
            </p:cNvPr>
            <p:cNvGrpSpPr/>
            <p:nvPr/>
          </p:nvGrpSpPr>
          <p:grpSpPr>
            <a:xfrm>
              <a:off x="9686683" y="2095958"/>
              <a:ext cx="902967" cy="618545"/>
              <a:chOff x="9789389" y="372902"/>
              <a:chExt cx="902967" cy="618545"/>
            </a:xfrm>
          </p:grpSpPr>
          <p:cxnSp>
            <p:nvCxnSpPr>
              <p:cNvPr id="32" name="Straight Arrow Connector 49" descr="dsasaa">
                <a:extLst>
                  <a:ext uri="{FF2B5EF4-FFF2-40B4-BE49-F238E27FC236}">
                    <a16:creationId xmlns:a16="http://schemas.microsoft.com/office/drawing/2014/main" id="{4D95CE9A-2DBE-644E-AD7C-B5443E399D15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89389" y="991447"/>
                <a:ext cx="565829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6972D-1845-364B-BD27-43191C6312F4}"/>
                  </a:ext>
                </a:extLst>
              </p:cNvPr>
              <p:cNvSpPr txBox="1"/>
              <p:nvPr/>
            </p:nvSpPr>
            <p:spPr>
              <a:xfrm>
                <a:off x="9855268" y="372902"/>
                <a:ext cx="837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Manual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E4C3BC6-D9C5-144A-A37C-95F6B9569464}"/>
                </a:ext>
              </a:extLst>
            </p:cNvPr>
            <p:cNvGrpSpPr/>
            <p:nvPr/>
          </p:nvGrpSpPr>
          <p:grpSpPr>
            <a:xfrm>
              <a:off x="5991760" y="4136676"/>
              <a:ext cx="1262379" cy="1447126"/>
              <a:chOff x="6094466" y="2413620"/>
              <a:chExt cx="1262379" cy="1447126"/>
            </a:xfrm>
          </p:grpSpPr>
          <p:cxnSp>
            <p:nvCxnSpPr>
              <p:cNvPr id="35" name="Straight Arrow Connector 49" descr="dsasaa">
                <a:extLst>
                  <a:ext uri="{FF2B5EF4-FFF2-40B4-BE49-F238E27FC236}">
                    <a16:creationId xmlns:a16="http://schemas.microsoft.com/office/drawing/2014/main" id="{6962244B-FB03-2B43-A4B2-CC7D861E53BC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466" y="2449835"/>
                <a:ext cx="241268" cy="1410911"/>
              </a:xfrm>
              <a:prstGeom prst="bentConnector3">
                <a:avLst>
                  <a:gd name="adj1" fmla="val 194749"/>
                </a:avLst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203470-076A-4349-AFE8-232AA1488947}"/>
                  </a:ext>
                </a:extLst>
              </p:cNvPr>
              <p:cNvSpPr txBox="1"/>
              <p:nvPr/>
            </p:nvSpPr>
            <p:spPr>
              <a:xfrm>
                <a:off x="6542328" y="2413620"/>
                <a:ext cx="814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7FF74C5-2621-7747-8D82-9B65A715524F}"/>
                </a:ext>
              </a:extLst>
            </p:cNvPr>
            <p:cNvGrpSpPr/>
            <p:nvPr/>
          </p:nvGrpSpPr>
          <p:grpSpPr>
            <a:xfrm>
              <a:off x="5985566" y="2358382"/>
              <a:ext cx="2184468" cy="414919"/>
              <a:chOff x="5958656" y="2307410"/>
              <a:chExt cx="2184468" cy="414919"/>
            </a:xfrm>
          </p:grpSpPr>
          <p:cxnSp>
            <p:nvCxnSpPr>
              <p:cNvPr id="38" name="Straight Arrow Connector 49" descr="dsasaa">
                <a:extLst>
                  <a:ext uri="{FF2B5EF4-FFF2-40B4-BE49-F238E27FC236}">
                    <a16:creationId xmlns:a16="http://schemas.microsoft.com/office/drawing/2014/main" id="{062A8C6F-E319-CC47-9E11-DE1CA57C29ED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  <a:stCxn id="4" idx="1"/>
                <a:endCxn id="5" idx="3"/>
              </p:cNvCxnSpPr>
              <p:nvPr/>
            </p:nvCxnSpPr>
            <p:spPr>
              <a:xfrm flipH="1">
                <a:off x="5958656" y="2722328"/>
                <a:ext cx="2184468" cy="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EE6B06-0B22-3443-95D4-7F54BE4244F0}"/>
                  </a:ext>
                </a:extLst>
              </p:cNvPr>
              <p:cNvSpPr txBox="1"/>
              <p:nvPr/>
            </p:nvSpPr>
            <p:spPr>
              <a:xfrm>
                <a:off x="6258837" y="2307410"/>
                <a:ext cx="14463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Trigger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C904A40-C63D-AF4B-B87A-9034D520410E}"/>
                </a:ext>
              </a:extLst>
            </p:cNvPr>
            <p:cNvGrpSpPr/>
            <p:nvPr/>
          </p:nvGrpSpPr>
          <p:grpSpPr>
            <a:xfrm>
              <a:off x="5116541" y="3077985"/>
              <a:ext cx="814517" cy="871993"/>
              <a:chOff x="5219247" y="1354929"/>
              <a:chExt cx="814517" cy="871993"/>
            </a:xfrm>
          </p:grpSpPr>
          <p:cxnSp>
            <p:nvCxnSpPr>
              <p:cNvPr id="41" name="Straight Arrow Connector 49" descr="dsasaa">
                <a:extLst>
                  <a:ext uri="{FF2B5EF4-FFF2-40B4-BE49-F238E27FC236}">
                    <a16:creationId xmlns:a16="http://schemas.microsoft.com/office/drawing/2014/main" id="{396D136D-CE87-2248-8F4A-36D59FFDADEE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232" y="1354929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CFF0B1-B2CE-A24B-A0C1-42FFDB602D75}"/>
                  </a:ext>
                </a:extLst>
              </p:cNvPr>
              <p:cNvSpPr txBox="1"/>
              <p:nvPr/>
            </p:nvSpPr>
            <p:spPr>
              <a:xfrm>
                <a:off x="5219247" y="1425093"/>
                <a:ext cx="814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A998A92-AEEC-4646-9A0C-73C813239C11}"/>
                </a:ext>
              </a:extLst>
            </p:cNvPr>
            <p:cNvGrpSpPr/>
            <p:nvPr/>
          </p:nvGrpSpPr>
          <p:grpSpPr>
            <a:xfrm>
              <a:off x="5304685" y="4636313"/>
              <a:ext cx="915830" cy="871993"/>
              <a:chOff x="5407391" y="2913257"/>
              <a:chExt cx="915830" cy="871993"/>
            </a:xfrm>
          </p:grpSpPr>
          <p:cxnSp>
            <p:nvCxnSpPr>
              <p:cNvPr id="47" name="Straight Arrow Connector 49" descr="dsasaa">
                <a:extLst>
                  <a:ext uri="{FF2B5EF4-FFF2-40B4-BE49-F238E27FC236}">
                    <a16:creationId xmlns:a16="http://schemas.microsoft.com/office/drawing/2014/main" id="{838C4338-C197-EC46-AFEE-96A7621FF6E1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5127" y="2913257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9D9E9D-8364-5D49-B0CC-41A6965DC853}"/>
                  </a:ext>
                </a:extLst>
              </p:cNvPr>
              <p:cNvSpPr txBox="1"/>
              <p:nvPr/>
            </p:nvSpPr>
            <p:spPr>
              <a:xfrm>
                <a:off x="5407391" y="2934736"/>
                <a:ext cx="9158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</a:t>
                </a:r>
              </a:p>
              <a:p>
                <a:pPr algn="ctr"/>
                <a:r>
                  <a:rPr lang="en-GB" sz="1600" b="1" dirty="0" smtClean="0">
                    <a:solidFill>
                      <a:srgbClr val="C00000"/>
                    </a:solidFill>
                  </a:rPr>
                  <a:t>Trigger</a:t>
                </a:r>
                <a:endParaRPr lang="en-GB" sz="16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BB5943-F8A0-EB4A-8C0F-806D31DC7CDE}"/>
                </a:ext>
              </a:extLst>
            </p:cNvPr>
            <p:cNvGrpSpPr/>
            <p:nvPr/>
          </p:nvGrpSpPr>
          <p:grpSpPr>
            <a:xfrm>
              <a:off x="2952428" y="4878346"/>
              <a:ext cx="1176085" cy="830998"/>
              <a:chOff x="2956774" y="3166725"/>
              <a:chExt cx="1176085" cy="2549824"/>
            </a:xfrm>
          </p:grpSpPr>
          <p:cxnSp>
            <p:nvCxnSpPr>
              <p:cNvPr id="50" name="Straight Arrow Connector 49" descr="dsasaa">
                <a:extLst>
                  <a:ext uri="{FF2B5EF4-FFF2-40B4-BE49-F238E27FC236}">
                    <a16:creationId xmlns:a16="http://schemas.microsoft.com/office/drawing/2014/main" id="{63B357F9-9885-9343-8C7B-59FB663B9013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  <a:stCxn id="9" idx="1"/>
                <a:endCxn id="8" idx="3"/>
              </p:cNvCxnSpPr>
              <p:nvPr/>
            </p:nvCxnSpPr>
            <p:spPr>
              <a:xfrm flipH="1">
                <a:off x="2956774" y="5716546"/>
                <a:ext cx="1163915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FC575B-28A1-F346-B815-A731DC0CF494}"/>
                  </a:ext>
                </a:extLst>
              </p:cNvPr>
              <p:cNvSpPr txBox="1"/>
              <p:nvPr/>
            </p:nvSpPr>
            <p:spPr>
              <a:xfrm>
                <a:off x="3217029" y="3166725"/>
                <a:ext cx="9158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Event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(MDC)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ED88303-56AB-F24B-AEB0-3F60E94C52EA}"/>
                </a:ext>
              </a:extLst>
            </p:cNvPr>
            <p:cNvGrpSpPr/>
            <p:nvPr/>
          </p:nvGrpSpPr>
          <p:grpSpPr>
            <a:xfrm>
              <a:off x="1021725" y="4628006"/>
              <a:ext cx="814517" cy="871991"/>
              <a:chOff x="1124431" y="2904950"/>
              <a:chExt cx="814517" cy="871991"/>
            </a:xfrm>
          </p:grpSpPr>
          <p:cxnSp>
            <p:nvCxnSpPr>
              <p:cNvPr id="53" name="Straight Arrow Connector 49" descr="dsasaa">
                <a:extLst>
                  <a:ext uri="{FF2B5EF4-FFF2-40B4-BE49-F238E27FC236}">
                    <a16:creationId xmlns:a16="http://schemas.microsoft.com/office/drawing/2014/main" id="{F7848A9F-4799-124C-B9B7-F000C508DBC0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7589" y="2904950"/>
                <a:ext cx="1" cy="87199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461CB6F-2865-124B-BC52-7B742ADF9D9B}"/>
                  </a:ext>
                </a:extLst>
              </p:cNvPr>
              <p:cNvSpPr txBox="1"/>
              <p:nvPr/>
            </p:nvSpPr>
            <p:spPr>
              <a:xfrm>
                <a:off x="1124431" y="3077986"/>
                <a:ext cx="814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Event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80CC919-96F1-1E4B-BB96-EEB566BB5D8F}"/>
                </a:ext>
              </a:extLst>
            </p:cNvPr>
            <p:cNvGrpSpPr/>
            <p:nvPr/>
          </p:nvGrpSpPr>
          <p:grpSpPr>
            <a:xfrm>
              <a:off x="1990739" y="4639803"/>
              <a:ext cx="814517" cy="871993"/>
              <a:chOff x="2093445" y="2916747"/>
              <a:chExt cx="814517" cy="871993"/>
            </a:xfrm>
          </p:grpSpPr>
          <p:cxnSp>
            <p:nvCxnSpPr>
              <p:cNvPr id="56" name="Straight Arrow Connector 49" descr="dsasaa">
                <a:extLst>
                  <a:ext uri="{FF2B5EF4-FFF2-40B4-BE49-F238E27FC236}">
                    <a16:creationId xmlns:a16="http://schemas.microsoft.com/office/drawing/2014/main" id="{7B1FE48D-3E20-7649-A5ED-455E753BFCCD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3469" y="2916747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33983C-D4D1-6648-AD13-AA13378CCF4C}"/>
                  </a:ext>
                </a:extLst>
              </p:cNvPr>
              <p:cNvSpPr txBox="1"/>
              <p:nvPr/>
            </p:nvSpPr>
            <p:spPr>
              <a:xfrm>
                <a:off x="2093445" y="2922016"/>
                <a:ext cx="81451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Task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(MDC)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80CC919-96F1-1E4B-BB96-EEB566BB5D8F}"/>
                </a:ext>
              </a:extLst>
            </p:cNvPr>
            <p:cNvGrpSpPr/>
            <p:nvPr/>
          </p:nvGrpSpPr>
          <p:grpSpPr>
            <a:xfrm>
              <a:off x="1794907" y="5932804"/>
              <a:ext cx="834117" cy="629743"/>
              <a:chOff x="2093469" y="2916747"/>
              <a:chExt cx="834117" cy="871993"/>
            </a:xfrm>
          </p:grpSpPr>
          <p:cxnSp>
            <p:nvCxnSpPr>
              <p:cNvPr id="67" name="Straight Arrow Connector 49" descr="dsasaa">
                <a:extLst>
                  <a:ext uri="{FF2B5EF4-FFF2-40B4-BE49-F238E27FC236}">
                    <a16:creationId xmlns:a16="http://schemas.microsoft.com/office/drawing/2014/main" id="{7B1FE48D-3E20-7649-A5ED-455E753BFCCD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3469" y="2916747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433983C-D4D1-6648-AD13-AA13378CCF4C}"/>
                  </a:ext>
                </a:extLst>
              </p:cNvPr>
              <p:cNvSpPr txBox="1"/>
              <p:nvPr/>
            </p:nvSpPr>
            <p:spPr>
              <a:xfrm>
                <a:off x="2113068" y="3127577"/>
                <a:ext cx="814518" cy="468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 smtClean="0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 smtClean="0">
                    <a:solidFill>
                      <a:srgbClr val="C00000"/>
                    </a:solidFill>
                  </a:rPr>
                  <a:t>.</a:t>
                </a:r>
                <a:endParaRPr lang="en-GB" sz="1600" b="1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5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Checkmark icon by </a:t>
            </a:r>
            <a:r>
              <a:rPr lang="en-US" dirty="0" smtClean="0">
                <a:hlinkClick r:id="rId2"/>
              </a:rPr>
              <a:t>Icons8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31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Architecture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1477318"/>
            <a:ext cx="3864115" cy="49752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53535" y="5056724"/>
            <a:ext cx="1022716" cy="1395819"/>
            <a:chOff x="355537" y="4897975"/>
            <a:chExt cx="1022716" cy="1395819"/>
          </a:xfrm>
        </p:grpSpPr>
        <p:sp>
          <p:nvSpPr>
            <p:cNvPr id="6" name="Lightning Bolt 5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756382" y="1476851"/>
            <a:ext cx="5597418" cy="4975692"/>
          </a:xfrm>
        </p:spPr>
        <p:txBody>
          <a:bodyPr/>
          <a:lstStyle/>
          <a:p>
            <a:r>
              <a:rPr lang="en-US" dirty="0"/>
              <a:t>New in use case 2:</a:t>
            </a:r>
          </a:p>
          <a:p>
            <a:pPr lvl="1"/>
            <a:r>
              <a:rPr lang="en-US" dirty="0"/>
              <a:t>Intrusion Detection System (IDS)</a:t>
            </a:r>
          </a:p>
          <a:p>
            <a:pPr lvl="1"/>
            <a:r>
              <a:rPr lang="en-US" dirty="0" smtClean="0"/>
              <a:t>Quarantine NS1</a:t>
            </a:r>
          </a:p>
          <a:p>
            <a:r>
              <a:rPr lang="en-US" dirty="0" smtClean="0"/>
              <a:t>Normal production:</a:t>
            </a:r>
          </a:p>
          <a:p>
            <a:pPr lvl="1"/>
            <a:r>
              <a:rPr lang="en-US" dirty="0" smtClean="0"/>
              <a:t>Data arrives in production NS1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2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1476851"/>
            <a:ext cx="3864478" cy="497569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Architecture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53535" y="5056724"/>
            <a:ext cx="1022716" cy="1395819"/>
            <a:chOff x="355537" y="4897975"/>
            <a:chExt cx="1022716" cy="1395819"/>
          </a:xfrm>
        </p:grpSpPr>
        <p:sp>
          <p:nvSpPr>
            <p:cNvPr id="6" name="Lightning Bolt 5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756382" y="1476851"/>
            <a:ext cx="5597418" cy="4975692"/>
          </a:xfrm>
        </p:spPr>
        <p:txBody>
          <a:bodyPr/>
          <a:lstStyle/>
          <a:p>
            <a:r>
              <a:rPr lang="en-US" dirty="0" smtClean="0"/>
              <a:t>New in use case 2:</a:t>
            </a:r>
          </a:p>
          <a:p>
            <a:pPr lvl="1"/>
            <a:r>
              <a:rPr lang="en-US" dirty="0" smtClean="0"/>
              <a:t>Intrusion Detection System (IDS)</a:t>
            </a:r>
          </a:p>
          <a:p>
            <a:pPr lvl="1"/>
            <a:r>
              <a:rPr lang="en-US" dirty="0" smtClean="0"/>
              <a:t>Quarantine NS1</a:t>
            </a:r>
          </a:p>
          <a:p>
            <a:r>
              <a:rPr lang="en-US" dirty="0" smtClean="0"/>
              <a:t>Normal production:</a:t>
            </a:r>
          </a:p>
          <a:p>
            <a:pPr lvl="1"/>
            <a:r>
              <a:rPr lang="en-US" dirty="0" smtClean="0"/>
              <a:t>Data arrives in production NS1</a:t>
            </a:r>
            <a:endParaRPr lang="en-US" dirty="0"/>
          </a:p>
          <a:p>
            <a:r>
              <a:rPr lang="en-US" dirty="0" smtClean="0"/>
              <a:t>Intrusion:</a:t>
            </a:r>
          </a:p>
          <a:p>
            <a:pPr lvl="1"/>
            <a:r>
              <a:rPr lang="en-US" dirty="0" smtClean="0"/>
              <a:t>Intrusion detected by IDS</a:t>
            </a:r>
          </a:p>
          <a:p>
            <a:pPr lvl="1"/>
            <a:r>
              <a:rPr lang="en-US" dirty="0" smtClean="0"/>
              <a:t>NS2 reconfigured</a:t>
            </a:r>
          </a:p>
          <a:p>
            <a:pPr lvl="1"/>
            <a:r>
              <a:rPr lang="en-US" dirty="0" smtClean="0"/>
              <a:t>Data arrives in quarantine NS1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Threat detected &amp; contained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3" y="5732932"/>
            <a:ext cx="516467" cy="51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5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5134" y="607494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(Quarantine)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(Quarantine)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5075" y="6074941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(Production)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 (MDC)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43006" y="2687045"/>
              <a:ext cx="1639451" cy="1026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54099" y="2680935"/>
              <a:ext cx="1830507" cy="1032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4527" y="6086780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(Production)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33903" y="2973322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24904" y="2762144"/>
            <a:ext cx="1163915" cy="830997"/>
            <a:chOff x="3059480" y="26068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150349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51615" y="26068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2766888"/>
            <a:ext cx="4346894" cy="2014581"/>
            <a:chOff x="937494" y="3150348"/>
            <a:chExt cx="4346894" cy="2014581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150348"/>
              <a:ext cx="4346894" cy="2014581"/>
            </a:xfrm>
            <a:prstGeom prst="bentConnector4">
              <a:avLst>
                <a:gd name="adj1" fmla="val -5259"/>
                <a:gd name="adj2" fmla="val 76579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1977151" y="4635051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3135" y="5248213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</p:cNvCxnSpPr>
          <p:nvPr/>
        </p:nvCxnSpPr>
        <p:spPr>
          <a:xfrm flipV="1">
            <a:off x="3059480" y="5183149"/>
            <a:ext cx="1163915" cy="1"/>
          </a:xfrm>
          <a:prstGeom prst="straightConnector1">
            <a:avLst/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95" y="6333667"/>
            <a:ext cx="516467" cy="51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7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Starting point: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Normal &amp; Quarantine NS1 running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NS2 running and machine connected, sending data</a:t>
            </a:r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Intrusion attempt by attacker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IDS notices intrusion and triggers alert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NS2 is reconfigured to send data into quarantine NS1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>
                <a:sym typeface="Wingdings" panose="05000000000000000000" pitchFamily="2" charset="2"/>
              </a:rPr>
              <a:t> Threat detected &amp; isolated!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97" y="5609694"/>
            <a:ext cx="516467" cy="51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6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1-starting-point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23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4871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point: Machines in Production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82529" y="5452212"/>
            <a:ext cx="1680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Normal NS1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4143" y="5452211"/>
            <a:ext cx="2161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Quarantine NS1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3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2-intrus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Attempt by Attacker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4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5134" y="607494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(Quarantine)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5075" y="6074941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(Production)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 (MDC)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43006" y="2687045"/>
              <a:ext cx="1639451" cy="1026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54099" y="2680935"/>
              <a:ext cx="1830507" cy="1032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4527" y="6086780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(Production)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33903" y="2973322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24904" y="2762144"/>
            <a:ext cx="1163915" cy="830997"/>
            <a:chOff x="3059480" y="26068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150349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51615" y="26068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2766888"/>
            <a:ext cx="4346894" cy="2014581"/>
            <a:chOff x="937494" y="3150348"/>
            <a:chExt cx="4346894" cy="2014581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150348"/>
              <a:ext cx="4346894" cy="2014581"/>
            </a:xfrm>
            <a:prstGeom prst="bentConnector4">
              <a:avLst>
                <a:gd name="adj1" fmla="val -5259"/>
                <a:gd name="adj2" fmla="val 76579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1977151" y="4635051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8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ojo n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0</TotalTime>
  <Words>1270</Words>
  <Application>Microsoft Office PowerPoint</Application>
  <PresentationFormat>Widescreen</PresentationFormat>
  <Paragraphs>361</Paragraphs>
  <Slides>22</Slides>
  <Notes>19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Smart Manufacturing Pilot Use Case 2: Threat Detection &amp; Isolation</vt:lpstr>
      <vt:lpstr>Use Case 2: Threat Detection &amp; Isolation</vt:lpstr>
      <vt:lpstr>High-Level Architecture</vt:lpstr>
      <vt:lpstr>High-Level Architecture</vt:lpstr>
      <vt:lpstr>Details: Intrusion Detection &amp; Reconfiguration</vt:lpstr>
      <vt:lpstr>Demo Steps</vt:lpstr>
      <vt:lpstr>Starting point: Machines in Production</vt:lpstr>
      <vt:lpstr>Intrusion Attempt by Attacker</vt:lpstr>
      <vt:lpstr>Details: Intrusion Detection &amp; Reconfiguration</vt:lpstr>
      <vt:lpstr>Intrusion Detection by IDS</vt:lpstr>
      <vt:lpstr>Details: Intrusion Detection &amp; Reconfiguration</vt:lpstr>
      <vt:lpstr>Intrusion Alert</vt:lpstr>
      <vt:lpstr>Details: Intrusion Detection &amp; Reconfiguration</vt:lpstr>
      <vt:lpstr>Isolation of Intruded Machine</vt:lpstr>
      <vt:lpstr>Alternative: Manual Isolation</vt:lpstr>
      <vt:lpstr>Alternative: Manual (De-)Isolation</vt:lpstr>
      <vt:lpstr>Use Case 2: Conclusions</vt:lpstr>
      <vt:lpstr>Thank You!</vt:lpstr>
      <vt:lpstr>Details: Intrusion Detection &amp; Reconfiguration</vt:lpstr>
      <vt:lpstr>Details: Intrusion Detection &amp; Reconfiguration</vt:lpstr>
      <vt:lpstr>Alternative: Manual Isolation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2019-06-17T07:05:47Z</dcterms:created>
  <dcterms:modified xsi:type="dcterms:W3CDTF">2020-03-24T08:21:41Z</dcterms:modified>
</cp:coreProperties>
</file>